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578600" cy="20104100"/>
  <p:notesSz cx="65786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F7E"/>
    <a:srgbClr val="009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DC945-FE04-F34C-1357-B367017F4C81}" v="3" dt="2023-04-10T17:06:36.456"/>
    <p1510:client id="{977B43F4-F1B2-F46F-A706-3C5917CB5175}" v="7" dt="2023-04-10T13:26:07.455"/>
    <p1510:client id="{C20BB7A5-8440-00A5-07EA-0A393CB10BDB}" v="7" dt="2023-04-10T17:55:10.4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80" d="100"/>
          <a:sy n="80" d="100"/>
        </p:scale>
        <p:origin x="3072" y="-25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395" y="6232271"/>
            <a:ext cx="559181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6790" y="11258296"/>
            <a:ext cx="460502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36724" y="18696814"/>
            <a:ext cx="2105152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8930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36592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930" y="804164"/>
            <a:ext cx="592074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930" y="4623943"/>
            <a:ext cx="5920740" cy="132687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36724" y="18696814"/>
            <a:ext cx="2105152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8930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36592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930" y="804164"/>
            <a:ext cx="592074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8930" y="4623943"/>
            <a:ext cx="286169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87979" y="4623943"/>
            <a:ext cx="286169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236724" y="18696814"/>
            <a:ext cx="2105152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28930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736592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930" y="804164"/>
            <a:ext cx="592074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236724" y="18696814"/>
            <a:ext cx="2105152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28930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736592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236724" y="18696814"/>
            <a:ext cx="2105152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28930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736592" y="18696814"/>
            <a:ext cx="1513078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2">
            <a:extLst>
              <a:ext uri="{FF2B5EF4-FFF2-40B4-BE49-F238E27FC236}">
                <a16:creationId xmlns:a16="http://schemas.microsoft.com/office/drawing/2014/main" id="{D198AC9C-6956-DAC4-3EC9-5DE30ED2F0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268" y="5725693"/>
            <a:ext cx="2872026" cy="2794000"/>
          </a:xfrm>
          <a:prstGeom prst="rect">
            <a:avLst/>
          </a:prstGeom>
        </p:spPr>
      </p:pic>
      <p:pic>
        <p:nvPicPr>
          <p:cNvPr id="67" name="Picture 66" descr="A picture containing person, computer&#10;&#10;Description automatically generated">
            <a:extLst>
              <a:ext uri="{FF2B5EF4-FFF2-40B4-BE49-F238E27FC236}">
                <a16:creationId xmlns:a16="http://schemas.microsoft.com/office/drawing/2014/main" id="{C692D432-74FA-557D-4D35-859DF1F7C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8" y="5725692"/>
            <a:ext cx="2794000" cy="2794000"/>
          </a:xfrm>
          <a:prstGeom prst="rect">
            <a:avLst/>
          </a:prstGeom>
        </p:spPr>
      </p:pic>
      <p:pic>
        <p:nvPicPr>
          <p:cNvPr id="62" name="Picture 61" descr="A person and person hugging&#10;&#10;Description automatically generated with low confidence">
            <a:extLst>
              <a:ext uri="{FF2B5EF4-FFF2-40B4-BE49-F238E27FC236}">
                <a16:creationId xmlns:a16="http://schemas.microsoft.com/office/drawing/2014/main" id="{C6D7B9C9-E73D-B803-1493-3A9BEC535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682"/>
            <a:ext cx="6578600" cy="221479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E5A1893-BAB8-2EE7-7FDE-068D82A421F2}"/>
              </a:ext>
            </a:extLst>
          </p:cNvPr>
          <p:cNvGrpSpPr/>
          <p:nvPr/>
        </p:nvGrpSpPr>
        <p:grpSpPr>
          <a:xfrm>
            <a:off x="-10967" y="15154799"/>
            <a:ext cx="6622774" cy="4949298"/>
            <a:chOff x="-5927" y="16193455"/>
            <a:chExt cx="5852160" cy="437340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23259E-14A3-FFA5-E9A8-4C3E93953A1D}"/>
                </a:ext>
              </a:extLst>
            </p:cNvPr>
            <p:cNvGrpSpPr/>
            <p:nvPr/>
          </p:nvGrpSpPr>
          <p:grpSpPr>
            <a:xfrm>
              <a:off x="-5927" y="16193455"/>
              <a:ext cx="5852160" cy="4373407"/>
              <a:chOff x="-5927" y="16193455"/>
              <a:chExt cx="5852160" cy="43734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7821FB4-A191-95B8-41E3-2051043ADEC4}"/>
                  </a:ext>
                </a:extLst>
              </p:cNvPr>
              <p:cNvGrpSpPr/>
              <p:nvPr/>
            </p:nvGrpSpPr>
            <p:grpSpPr>
              <a:xfrm>
                <a:off x="1" y="16247846"/>
                <a:ext cx="5846232" cy="4319016"/>
                <a:chOff x="1" y="16247846"/>
                <a:chExt cx="5846232" cy="431901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79CC54D-8B7A-FA60-F87B-4E191D4BC024}"/>
                    </a:ext>
                  </a:extLst>
                </p:cNvPr>
                <p:cNvSpPr/>
                <p:nvPr/>
              </p:nvSpPr>
              <p:spPr>
                <a:xfrm>
                  <a:off x="1" y="16247846"/>
                  <a:ext cx="5846232" cy="4319016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4" name="Picture 53" descr="A black background with white text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15770A4-224D-6BD7-F58A-E10FCF793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90" y="16561384"/>
                  <a:ext cx="1370224" cy="297413"/>
                </a:xfrm>
                <a:prstGeom prst="rect">
                  <a:avLst/>
                </a:prstGeom>
              </p:spPr>
            </p:pic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D1A43E0-3958-2D67-A4BF-76ECC4DCDE23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927" y="16193455"/>
                <a:ext cx="5852160" cy="91440"/>
              </a:xfrm>
              <a:prstGeom prst="rect">
                <a:avLst/>
              </a:prstGeom>
            </p:spPr>
          </p:pic>
        </p:grpSp>
        <p:grpSp>
          <p:nvGrpSpPr>
            <p:cNvPr id="44" name="object 3">
              <a:extLst>
                <a:ext uri="{FF2B5EF4-FFF2-40B4-BE49-F238E27FC236}">
                  <a16:creationId xmlns:a16="http://schemas.microsoft.com/office/drawing/2014/main" id="{E98408C4-4A62-E333-F676-0BD7229BCEBE}"/>
                </a:ext>
              </a:extLst>
            </p:cNvPr>
            <p:cNvGrpSpPr/>
            <p:nvPr/>
          </p:nvGrpSpPr>
          <p:grpSpPr>
            <a:xfrm>
              <a:off x="0" y="16197670"/>
              <a:ext cx="5816600" cy="87630"/>
              <a:chOff x="0" y="16197670"/>
              <a:chExt cx="5816600" cy="87630"/>
            </a:xfrm>
          </p:grpSpPr>
          <p:pic>
            <p:nvPicPr>
              <p:cNvPr id="45" name="object 4">
                <a:extLst>
                  <a:ext uri="{FF2B5EF4-FFF2-40B4-BE49-F238E27FC236}">
                    <a16:creationId xmlns:a16="http://schemas.microsoft.com/office/drawing/2014/main" id="{3E50B832-AFF6-D5CF-8F21-5BE324C9C23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0" y="16197670"/>
                <a:ext cx="3450843" cy="87225"/>
              </a:xfrm>
              <a:prstGeom prst="rect">
                <a:avLst/>
              </a:prstGeom>
            </p:spPr>
          </p:pic>
          <p:pic>
            <p:nvPicPr>
              <p:cNvPr id="46" name="object 5">
                <a:extLst>
                  <a:ext uri="{FF2B5EF4-FFF2-40B4-BE49-F238E27FC236}">
                    <a16:creationId xmlns:a16="http://schemas.microsoft.com/office/drawing/2014/main" id="{1A195D13-9F51-CA31-5C65-D8E03887BC76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431460" y="16197670"/>
                <a:ext cx="2384574" cy="87225"/>
              </a:xfrm>
              <a:prstGeom prst="rect">
                <a:avLst/>
              </a:prstGeom>
            </p:spPr>
          </p:pic>
        </p:grpSp>
      </p:grpSp>
      <p:sp>
        <p:nvSpPr>
          <p:cNvPr id="2" name="object 2"/>
          <p:cNvSpPr txBox="1"/>
          <p:nvPr/>
        </p:nvSpPr>
        <p:spPr>
          <a:xfrm>
            <a:off x="463729" y="16067104"/>
            <a:ext cx="5702935" cy="365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60325">
              <a:lnSpc>
                <a:spcPct val="110000"/>
              </a:lnSpc>
              <a:spcBef>
                <a:spcPts val="95"/>
              </a:spcBef>
            </a:pPr>
            <a:r>
              <a:rPr sz="750" spc="-15" baseline="33333" dirty="0">
                <a:latin typeface="Arial"/>
                <a:cs typeface="Arial"/>
              </a:rPr>
              <a:t>1</a:t>
            </a:r>
            <a:r>
              <a:rPr sz="850" spc="-10" dirty="0">
                <a:latin typeface="Arial"/>
                <a:cs typeface="Arial"/>
              </a:rPr>
              <a:t>Your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actual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savings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from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enrolling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will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depend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various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factors,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including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premiums,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number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visits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eye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care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professional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family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year,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cost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materials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received.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Be</a:t>
            </a:r>
            <a:r>
              <a:rPr sz="850" spc="5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review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Schedule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Benefits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plan's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specific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benefits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other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important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details.</a:t>
            </a:r>
            <a:endParaRPr sz="850">
              <a:latin typeface="Arial"/>
              <a:cs typeface="Arial"/>
            </a:endParaRPr>
          </a:p>
          <a:p>
            <a:pPr marL="50800" marR="43180">
              <a:lnSpc>
                <a:spcPct val="110000"/>
              </a:lnSpc>
              <a:spcBef>
                <a:spcPts val="645"/>
              </a:spcBef>
            </a:pPr>
            <a:r>
              <a:rPr sz="750" baseline="33333" dirty="0">
                <a:latin typeface="Arial"/>
                <a:cs typeface="Arial"/>
              </a:rPr>
              <a:t>2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list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participating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providers,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use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Find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tool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metlife.com.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Select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Find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Vision</a:t>
            </a:r>
            <a:r>
              <a:rPr sz="850" spc="5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choose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complete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information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requested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hit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Search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Now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button.</a:t>
            </a:r>
            <a:r>
              <a:rPr sz="850" spc="50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You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may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receive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from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out-of-network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even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though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may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receive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greater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value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your </a:t>
            </a:r>
            <a:r>
              <a:rPr sz="850" dirty="0">
                <a:latin typeface="Arial"/>
                <a:cs typeface="Arial"/>
              </a:rPr>
              <a:t>benefit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dollars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if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select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who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participates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network.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If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choose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out-of-network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you </a:t>
            </a:r>
            <a:r>
              <a:rPr sz="850" dirty="0">
                <a:latin typeface="Arial"/>
                <a:cs typeface="Arial"/>
              </a:rPr>
              <a:t>must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all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charges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submit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claim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reimbursement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to: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MetLife,</a:t>
            </a:r>
            <a:r>
              <a:rPr sz="850" spc="50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Attn: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Claims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Processing,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881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Elkridge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Landing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Rd.,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Linthicum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Heights,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21090.</a:t>
            </a:r>
            <a:endParaRPr sz="850">
              <a:latin typeface="Arial"/>
              <a:cs typeface="Arial"/>
            </a:endParaRPr>
          </a:p>
          <a:p>
            <a:pPr marL="50800" marR="116205">
              <a:lnSpc>
                <a:spcPct val="110000"/>
              </a:lnSpc>
              <a:spcBef>
                <a:spcPts val="650"/>
              </a:spcBef>
            </a:pPr>
            <a:r>
              <a:rPr sz="750" baseline="33333" dirty="0">
                <a:latin typeface="Arial"/>
                <a:cs typeface="Arial"/>
              </a:rPr>
              <a:t>3</a:t>
            </a:r>
            <a:r>
              <a:rPr sz="850" dirty="0">
                <a:latin typeface="Arial"/>
                <a:cs typeface="Arial"/>
              </a:rPr>
              <a:t>Lens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enhancements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available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at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participating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private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practices.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Pricing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subject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change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without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notice. </a:t>
            </a:r>
            <a:r>
              <a:rPr sz="850" dirty="0">
                <a:latin typeface="Arial"/>
                <a:cs typeface="Arial"/>
              </a:rPr>
              <a:t>Please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check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details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availability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prior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receiving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services.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Additional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discounts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not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available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certain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states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certain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retail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locations.</a:t>
            </a:r>
            <a:endParaRPr sz="850">
              <a:latin typeface="Arial"/>
              <a:cs typeface="Arial"/>
            </a:endParaRPr>
          </a:p>
          <a:p>
            <a:pPr marL="50800" marR="97790">
              <a:lnSpc>
                <a:spcPct val="110000"/>
              </a:lnSpc>
              <a:spcBef>
                <a:spcPts val="645"/>
              </a:spcBef>
            </a:pPr>
            <a:r>
              <a:rPr sz="750" baseline="27777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network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with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opportunity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access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discounted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laser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correction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services. </a:t>
            </a:r>
            <a:r>
              <a:rPr sz="850" dirty="0">
                <a:latin typeface="Arial"/>
                <a:cs typeface="Arial"/>
              </a:rPr>
              <a:t>Laser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correction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administered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QualSight,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LLC,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available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areas.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makes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representations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regarding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QualSight,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LLC.</a:t>
            </a:r>
            <a:endParaRPr sz="850">
              <a:latin typeface="Arial"/>
              <a:cs typeface="Arial"/>
            </a:endParaRPr>
          </a:p>
          <a:p>
            <a:pPr marL="50800" marR="53340">
              <a:lnSpc>
                <a:spcPct val="110000"/>
              </a:lnSpc>
              <a:spcBef>
                <a:spcPts val="645"/>
              </a:spcBef>
            </a:pPr>
            <a:r>
              <a:rPr sz="850" dirty="0">
                <a:latin typeface="Arial"/>
                <a:cs typeface="Arial"/>
              </a:rPr>
              <a:t>MetLife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benefits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underwritten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Metropolitan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Life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Insurance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Company,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New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York,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NY.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Certain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claims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and </a:t>
            </a:r>
            <a:r>
              <a:rPr sz="850" dirty="0">
                <a:latin typeface="Arial"/>
                <a:cs typeface="Arial"/>
              </a:rPr>
              <a:t>network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administration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are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provided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through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Inc.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(“Superior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Vision”),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Delaware </a:t>
            </a:r>
            <a:r>
              <a:rPr sz="850" dirty="0">
                <a:latin typeface="Arial"/>
                <a:cs typeface="Arial"/>
              </a:rPr>
              <a:t>corporation.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Superior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family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companies.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Like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most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group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benefit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programs,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Superior </a:t>
            </a:r>
            <a:r>
              <a:rPr sz="850" dirty="0">
                <a:latin typeface="Arial"/>
                <a:cs typeface="Arial"/>
              </a:rPr>
              <a:t>Vision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by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plans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contain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certain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exclusions,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exceptions,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reductions,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limitations,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waiting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periods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terms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for </a:t>
            </a:r>
            <a:r>
              <a:rPr sz="850" dirty="0">
                <a:latin typeface="Arial"/>
                <a:cs typeface="Arial"/>
              </a:rPr>
              <a:t>keeping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force.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Please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contact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your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plan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administrator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costs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complete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details.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850" b="1" dirty="0">
                <a:latin typeface="Arial"/>
                <a:cs typeface="Arial"/>
              </a:rPr>
              <a:t>Metropolitan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Life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Insurance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Company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|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200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Park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Avenue</a:t>
            </a:r>
            <a:r>
              <a:rPr sz="850" b="1" spc="1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|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New York,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NY</a:t>
            </a:r>
            <a:r>
              <a:rPr sz="850" b="1" spc="-5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10166</a:t>
            </a:r>
            <a:endParaRPr sz="8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Arial"/>
                <a:cs typeface="Arial"/>
              </a:rPr>
              <a:t>L0323030326[exp0325][All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States][DC,GU,MP,PR,VI]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2023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MetLife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Services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and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Solutions,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LLC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" y="15154802"/>
            <a:ext cx="6577330" cy="99060"/>
            <a:chOff x="9" y="15154802"/>
            <a:chExt cx="6577330" cy="99060"/>
          </a:xfrm>
        </p:grpSpPr>
        <p:pic>
          <p:nvPicPr>
            <p:cNvPr id="4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" y="15154802"/>
              <a:ext cx="3902428" cy="986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0514" y="15154802"/>
              <a:ext cx="2696608" cy="986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2877" y="14831879"/>
            <a:ext cx="4855210" cy="142347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850" dirty="0">
                <a:latin typeface="Arial"/>
                <a:cs typeface="Arial"/>
              </a:rPr>
              <a:t>ADF#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V2980.23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271832"/>
            <a:ext cx="6577131" cy="20114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506" y="8910811"/>
            <a:ext cx="2872026" cy="292600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68568" y="9187769"/>
            <a:ext cx="2578735" cy="1524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latin typeface="Arial"/>
                <a:cs typeface="Arial"/>
              </a:rPr>
              <a:t>Value that’s plain to </a:t>
            </a:r>
            <a:r>
              <a:rPr sz="1700" b="1" spc="-25" dirty="0">
                <a:latin typeface="Arial"/>
                <a:cs typeface="Arial"/>
              </a:rPr>
              <a:t>see</a:t>
            </a:r>
            <a:endParaRPr sz="1700" dirty="0">
              <a:latin typeface="Arial"/>
              <a:cs typeface="Arial"/>
            </a:endParaRPr>
          </a:p>
          <a:p>
            <a:pPr marL="50800" marR="372110">
              <a:lnSpc>
                <a:spcPts val="1380"/>
              </a:lnSpc>
              <a:spcBef>
                <a:spcPts val="1395"/>
              </a:spcBef>
            </a:pPr>
            <a:r>
              <a:rPr sz="1200" dirty="0">
                <a:latin typeface="Arial"/>
                <a:cs typeface="Arial"/>
              </a:rPr>
              <a:t>Plans go beyond the </a:t>
            </a:r>
            <a:r>
              <a:rPr sz="1200" spc="-10" dirty="0">
                <a:latin typeface="Arial"/>
                <a:cs typeface="Arial"/>
              </a:rPr>
              <a:t>basics, </a:t>
            </a:r>
            <a:r>
              <a:rPr sz="1200" dirty="0">
                <a:latin typeface="Arial"/>
                <a:cs typeface="Arial"/>
              </a:rPr>
              <a:t>offering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everything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lens </a:t>
            </a:r>
            <a:r>
              <a:rPr sz="1200" dirty="0">
                <a:latin typeface="Arial"/>
                <a:cs typeface="Arial"/>
              </a:rPr>
              <a:t>enhancements</a:t>
            </a:r>
            <a:r>
              <a:rPr sz="1050" baseline="31746" dirty="0">
                <a:latin typeface="Arial"/>
                <a:cs typeface="Arial"/>
              </a:rPr>
              <a:t>3</a:t>
            </a:r>
            <a:r>
              <a:rPr sz="1050" spc="195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like UV </a:t>
            </a:r>
            <a:r>
              <a:rPr sz="1200" spc="-10" dirty="0">
                <a:latin typeface="Arial"/>
                <a:cs typeface="Arial"/>
              </a:rPr>
              <a:t>coating </a:t>
            </a:r>
            <a:r>
              <a:rPr sz="1200" dirty="0">
                <a:latin typeface="Arial"/>
                <a:cs typeface="Arial"/>
              </a:rPr>
              <a:t>and blue light filtering to </a:t>
            </a:r>
            <a:r>
              <a:rPr sz="1200" spc="-10" dirty="0">
                <a:latin typeface="Arial"/>
                <a:cs typeface="Arial"/>
              </a:rPr>
              <a:t>LASIK</a:t>
            </a:r>
            <a:r>
              <a:rPr sz="1050" spc="-15" baseline="31746" dirty="0">
                <a:latin typeface="Arial"/>
                <a:cs typeface="Arial"/>
              </a:rPr>
              <a:t>4</a:t>
            </a:r>
            <a:r>
              <a:rPr sz="1050" spc="750" baseline="3174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discounts and </a:t>
            </a:r>
            <a:r>
              <a:rPr sz="1200" spc="-10" dirty="0">
                <a:latin typeface="Arial"/>
                <a:cs typeface="Arial"/>
              </a:rPr>
              <a:t>more.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1183" y="5921255"/>
            <a:ext cx="2262505" cy="173444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0800" marR="278765">
              <a:lnSpc>
                <a:spcPts val="1900"/>
              </a:lnSpc>
              <a:spcBef>
                <a:spcPts val="305"/>
              </a:spcBef>
            </a:pPr>
            <a:r>
              <a:rPr sz="1700" b="1" dirty="0">
                <a:latin typeface="Arial"/>
                <a:cs typeface="Arial"/>
              </a:rPr>
              <a:t>Choose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provider </a:t>
            </a:r>
            <a:r>
              <a:rPr sz="1700" b="1" dirty="0">
                <a:latin typeface="Arial"/>
                <a:cs typeface="Arial"/>
              </a:rPr>
              <a:t>that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fits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you</a:t>
            </a:r>
            <a:endParaRPr sz="1700" dirty="0">
              <a:latin typeface="Arial"/>
              <a:cs typeface="Arial"/>
            </a:endParaRPr>
          </a:p>
          <a:p>
            <a:pPr marL="60960" marR="43180">
              <a:lnSpc>
                <a:spcPts val="1380"/>
              </a:lnSpc>
              <a:spcBef>
                <a:spcPts val="1130"/>
              </a:spcBef>
            </a:pPr>
            <a:r>
              <a:rPr sz="1200" dirty="0">
                <a:latin typeface="Arial"/>
                <a:cs typeface="Arial"/>
              </a:rPr>
              <a:t>Superior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Vision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MetLife’s </a:t>
            </a:r>
            <a:r>
              <a:rPr sz="1200" dirty="0">
                <a:latin typeface="Arial"/>
                <a:cs typeface="Arial"/>
              </a:rPr>
              <a:t>expansive network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ophthalmologists, </a:t>
            </a:r>
            <a:r>
              <a:rPr sz="1200" spc="-10" dirty="0">
                <a:latin typeface="Arial"/>
                <a:cs typeface="Arial"/>
              </a:rPr>
              <a:t>optometrists </a:t>
            </a:r>
            <a:r>
              <a:rPr sz="1200" dirty="0">
                <a:latin typeface="Arial"/>
                <a:cs typeface="Arial"/>
              </a:rPr>
              <a:t>and opticians helps you find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care you’re comfortable </a:t>
            </a:r>
            <a:r>
              <a:rPr sz="1200" spc="-10" dirty="0">
                <a:latin typeface="Arial"/>
                <a:cs typeface="Arial"/>
              </a:rPr>
              <a:t>with.</a:t>
            </a:r>
            <a:r>
              <a:rPr sz="1050" spc="-15" baseline="31746" dirty="0">
                <a:latin typeface="Arial"/>
                <a:cs typeface="Arial"/>
              </a:rPr>
              <a:t>2</a:t>
            </a:r>
            <a:endParaRPr sz="1050" baseline="31746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650" y="4959063"/>
            <a:ext cx="58172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340"/>
              </a:spcBef>
            </a:pPr>
            <a:r>
              <a:rPr sz="1200" dirty="0">
                <a:latin typeface="Arial"/>
                <a:cs typeface="Arial"/>
              </a:rPr>
              <a:t>Vision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insurance not only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helps you care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 your eyes,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 may </a:t>
            </a:r>
            <a:r>
              <a:rPr sz="1200" spc="-20" dirty="0">
                <a:latin typeface="Arial"/>
                <a:cs typeface="Arial"/>
              </a:rPr>
              <a:t>help </a:t>
            </a:r>
            <a:r>
              <a:rPr sz="1200" dirty="0">
                <a:latin typeface="Arial"/>
                <a:cs typeface="Arial"/>
              </a:rPr>
              <a:t>reduce the cost of eye exams and </a:t>
            </a:r>
            <a:r>
              <a:rPr sz="1200" spc="-10" dirty="0">
                <a:latin typeface="Arial"/>
                <a:cs typeface="Arial"/>
              </a:rPr>
              <a:t>eyewear.</a:t>
            </a:r>
            <a:r>
              <a:rPr sz="1200" spc="-15" baseline="31746" dirty="0">
                <a:latin typeface="Arial"/>
                <a:cs typeface="Arial"/>
              </a:rPr>
              <a:t>1</a:t>
            </a:r>
            <a:endParaRPr sz="1200" baseline="31746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601" y="2270528"/>
            <a:ext cx="3021582" cy="7123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355"/>
              </a:spcBef>
            </a:pPr>
            <a:r>
              <a:rPr sz="23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Get</a:t>
            </a:r>
            <a:r>
              <a:rPr sz="2300" b="1" spc="105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 </a:t>
            </a:r>
            <a:r>
              <a:rPr sz="23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coverage</a:t>
            </a:r>
            <a:r>
              <a:rPr sz="2300" b="1" spc="105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 </a:t>
            </a:r>
            <a:r>
              <a:rPr sz="2300" b="1" spc="-20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your </a:t>
            </a:r>
            <a:r>
              <a:rPr sz="23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eyes</a:t>
            </a:r>
            <a:r>
              <a:rPr sz="2300" b="1" spc="60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 </a:t>
            </a:r>
            <a:r>
              <a:rPr sz="23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can</a:t>
            </a:r>
            <a:r>
              <a:rPr sz="2300" b="1" spc="60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 </a:t>
            </a:r>
            <a:r>
              <a:rPr sz="2300" b="1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count</a:t>
            </a:r>
            <a:r>
              <a:rPr sz="2300" b="1" spc="65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 </a:t>
            </a:r>
            <a:r>
              <a:rPr sz="2300" b="1" spc="-25" dirty="0">
                <a:solidFill>
                  <a:schemeClr val="bg1"/>
                </a:solidFill>
                <a:latin typeface="Georgia" panose="02040502050405020303" pitchFamily="18" charset="0"/>
                <a:cs typeface="Utopia Std"/>
              </a:rPr>
              <a:t>on.</a:t>
            </a:r>
            <a:endParaRPr sz="2300" dirty="0">
              <a:solidFill>
                <a:schemeClr val="bg1"/>
              </a:solidFill>
              <a:latin typeface="Georgia" panose="02040502050405020303" pitchFamily="18" charset="0"/>
              <a:cs typeface="Utopia St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9B22EB-DCA5-1B03-88DB-7C913381475C}"/>
              </a:ext>
            </a:extLst>
          </p:cNvPr>
          <p:cNvGrpSpPr/>
          <p:nvPr/>
        </p:nvGrpSpPr>
        <p:grpSpPr>
          <a:xfrm>
            <a:off x="479625" y="1212849"/>
            <a:ext cx="3707039" cy="353943"/>
            <a:chOff x="415002" y="1105123"/>
            <a:chExt cx="4123842" cy="393739"/>
          </a:xfrm>
        </p:grpSpPr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53DDB172-E431-709F-B679-C8350A17EFE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4918" y="1138826"/>
              <a:ext cx="14202" cy="2993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CC7B25-E9A7-6A00-1E64-960F693FD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" r="58881"/>
            <a:stretch/>
          </p:blipFill>
          <p:spPr>
            <a:xfrm>
              <a:off x="415002" y="1139845"/>
              <a:ext cx="1463040" cy="302232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4D191C-AF81-16C2-A79B-193CB7FE170B}"/>
                </a:ext>
              </a:extLst>
            </p:cNvPr>
            <p:cNvCxnSpPr>
              <a:cxnSpLocks/>
            </p:cNvCxnSpPr>
            <p:nvPr/>
          </p:nvCxnSpPr>
          <p:spPr>
            <a:xfrm>
              <a:off x="1997295" y="1134553"/>
              <a:ext cx="0" cy="298293"/>
            </a:xfrm>
            <a:prstGeom prst="line">
              <a:avLst/>
            </a:prstGeom>
            <a:ln w="19050">
              <a:solidFill>
                <a:srgbClr val="039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C27243-10C8-1BDB-C475-89D8246D7DE0}"/>
                </a:ext>
              </a:extLst>
            </p:cNvPr>
            <p:cNvSpPr txBox="1"/>
            <p:nvPr/>
          </p:nvSpPr>
          <p:spPr>
            <a:xfrm>
              <a:off x="2078330" y="1105123"/>
              <a:ext cx="2460514" cy="39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rgbClr val="0395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 Insurance</a:t>
              </a:r>
            </a:p>
          </p:txBody>
        </p:sp>
      </p:grpSp>
      <p:pic>
        <p:nvPicPr>
          <p:cNvPr id="59" name="object 29">
            <a:extLst>
              <a:ext uri="{FF2B5EF4-FFF2-40B4-BE49-F238E27FC236}">
                <a16:creationId xmlns:a16="http://schemas.microsoft.com/office/drawing/2014/main" id="{B652E790-0273-AF1C-76B2-EEC96E56706B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-4260" y="3902445"/>
            <a:ext cx="6582860" cy="435119"/>
          </a:xfrm>
          <a:prstGeom prst="rect">
            <a:avLst/>
          </a:prstGeom>
        </p:spPr>
      </p:pic>
      <p:pic>
        <p:nvPicPr>
          <p:cNvPr id="64" name="Picture 63" descr="A picture containing person, phone, cellphone, crowd&#10;&#10;Description automatically generated">
            <a:extLst>
              <a:ext uri="{FF2B5EF4-FFF2-40B4-BE49-F238E27FC236}">
                <a16:creationId xmlns:a16="http://schemas.microsoft.com/office/drawing/2014/main" id="{CCF09E2E-E9FD-33E7-99A7-BE68B9E537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8" y="8920266"/>
            <a:ext cx="2872026" cy="2916553"/>
          </a:xfrm>
          <a:prstGeom prst="rect">
            <a:avLst/>
          </a:prstGeom>
        </p:spPr>
      </p:pic>
      <p:sp>
        <p:nvSpPr>
          <p:cNvPr id="18" name="object 23">
            <a:extLst>
              <a:ext uri="{FF2B5EF4-FFF2-40B4-BE49-F238E27FC236}">
                <a16:creationId xmlns:a16="http://schemas.microsoft.com/office/drawing/2014/main" id="{163C1737-B0B9-0412-E8A2-99ACFEECF204}"/>
              </a:ext>
            </a:extLst>
          </p:cNvPr>
          <p:cNvSpPr txBox="1"/>
          <p:nvPr/>
        </p:nvSpPr>
        <p:spPr>
          <a:xfrm>
            <a:off x="1382375" y="4007172"/>
            <a:ext cx="400180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in Vision Insurance during annual enrollment.</a:t>
            </a:r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B8AEB1AD-A335-0C33-FC56-957224174642}"/>
              </a:ext>
            </a:extLst>
          </p:cNvPr>
          <p:cNvSpPr txBox="1"/>
          <p:nvPr/>
        </p:nvSpPr>
        <p:spPr>
          <a:xfrm>
            <a:off x="746506" y="13249189"/>
            <a:ext cx="4601581" cy="382092"/>
          </a:xfrm>
          <a:prstGeom prst="rect">
            <a:avLst/>
          </a:prstGeom>
        </p:spPr>
        <p:txBody>
          <a:bodyPr vert="horz" wrap="none" lIns="0" tIns="11430" rIns="0" bIns="0" rtlCol="0" anchor="t" anchorCtr="0">
            <a:spAutoFit/>
          </a:bodyPr>
          <a:lstStyle/>
          <a:p>
            <a:pPr marL="1769745" marR="5080" indent="-1040130" algn="l">
              <a:lnSpc>
                <a:spcPct val="122200"/>
              </a:lnSpc>
              <a:spcBef>
                <a:spcPts val="90"/>
              </a:spcBef>
            </a:pP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Questions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r>
              <a:rPr sz="10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Call</a:t>
            </a:r>
            <a:r>
              <a:rPr sz="1000" b="1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Superior</a:t>
            </a:r>
            <a:r>
              <a:rPr sz="10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Vision</a:t>
            </a:r>
            <a:r>
              <a:rPr sz="1000" b="1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by</a:t>
            </a:r>
            <a:r>
              <a:rPr sz="10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MetLife</a:t>
            </a:r>
            <a:r>
              <a:rPr lang="en-US" sz="10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Customer</a:t>
            </a:r>
            <a:r>
              <a:rPr lang="en-US" sz="1000" b="1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000" b="1" spc="-10" dirty="0">
                <a:solidFill>
                  <a:schemeClr val="tx1"/>
                </a:solidFill>
                <a:latin typeface="Arial"/>
                <a:cs typeface="Arial"/>
              </a:rPr>
              <a:t>Support</a:t>
            </a:r>
          </a:p>
          <a:p>
            <a:pPr marL="1769745" marR="5080" indent="-1040130" algn="ctr">
              <a:lnSpc>
                <a:spcPct val="122200"/>
              </a:lnSpc>
              <a:spcBef>
                <a:spcPts val="90"/>
              </a:spcBef>
            </a:pP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1-833-EYE-LIFE</a:t>
            </a:r>
            <a:r>
              <a:rPr sz="1000" b="1" spc="3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(1-833-393-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5433)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13A8499E-8904-DE08-D771-D42C4A17D8BE}"/>
              </a:ext>
            </a:extLst>
          </p:cNvPr>
          <p:cNvSpPr txBox="1"/>
          <p:nvPr/>
        </p:nvSpPr>
        <p:spPr>
          <a:xfrm>
            <a:off x="1534420" y="12668245"/>
            <a:ext cx="3561551" cy="373179"/>
          </a:xfrm>
          <a:prstGeom prst="rect">
            <a:avLst/>
          </a:prstGeom>
        </p:spPr>
        <p:txBody>
          <a:bodyPr vert="horz" wrap="none" lIns="0" tIns="34290" rIns="0" bIns="0" rtlCol="0" anchor="t" anchorCtr="0">
            <a:spAutoFit/>
          </a:bodyPr>
          <a:lstStyle/>
          <a:p>
            <a:pPr marL="719455" marR="5080" indent="-707390"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Please see your Plan Summary for more information.</a:t>
            </a:r>
          </a:p>
          <a:p>
            <a:pPr marL="719455" marR="5080" indent="-707390"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Enroll in Vision Insurance during annual enrollment.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541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Wisneski, Pamela</dc:creator>
  <cp:lastModifiedBy>Wisneski, Pamela</cp:lastModifiedBy>
  <cp:revision>14</cp:revision>
  <dcterms:created xsi:type="dcterms:W3CDTF">2023-04-07T19:16:02Z</dcterms:created>
  <dcterms:modified xsi:type="dcterms:W3CDTF">2023-07-13T15:26:52Z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Adobe Photoshop 24.1 (Macintosh)</vt:lpwstr>
  </property>
  <property fmtid="{D5CDD505-2E9C-101B-9397-08002B2CF9AE}" pid="4" name="LastSaved">
    <vt:filetime>2023-04-07T00:00:00Z</vt:filetime>
  </property>
  <property fmtid="{D5CDD505-2E9C-101B-9397-08002B2CF9AE}" pid="5" name="Producer">
    <vt:lpwstr>Adobe Photoshop for Macintosh -- Image Conversion Plug-in</vt:lpwstr>
  </property>
</Properties>
</file>